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4" r:id="rId4"/>
    <p:sldId id="262" r:id="rId5"/>
    <p:sldId id="263" r:id="rId6"/>
    <p:sldId id="258" r:id="rId7"/>
    <p:sldId id="261" r:id="rId8"/>
    <p:sldId id="278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2" r:id="rId17"/>
    <p:sldId id="270" r:id="rId18"/>
    <p:sldId id="274" r:id="rId19"/>
    <p:sldId id="275" r:id="rId20"/>
    <p:sldId id="276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C"/>
    <a:srgbClr val="E0E9F0"/>
    <a:srgbClr val="656565"/>
    <a:srgbClr val="BC2331"/>
    <a:srgbClr val="0E5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4180176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lt-LT" dirty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1981265" cy="1554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36" y="2636912"/>
            <a:ext cx="1669148" cy="1497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8889" l="2065" r="98451">
                        <a14:foregroundMark x1="3270" y1="41667" x2="3270" y2="56944"/>
                        <a14:foregroundMark x1="9466" y1="41667" x2="9466" y2="59722"/>
                        <a14:foregroundMark x1="13253" y1="37500" x2="13081" y2="55556"/>
                        <a14:foregroundMark x1="18589" y1="40278" x2="18589" y2="56944"/>
                        <a14:foregroundMark x1="30637" y1="37500" x2="31153" y2="59722"/>
                        <a14:foregroundMark x1="37522" y1="44444" x2="37694" y2="56944"/>
                        <a14:foregroundMark x1="42513" y1="45833" x2="42513" y2="59722"/>
                        <a14:foregroundMark x1="49225" y1="41667" x2="49570" y2="58333"/>
                        <a14:foregroundMark x1="61274" y1="41667" x2="61274" y2="54167"/>
                        <a14:foregroundMark x1="69191" y1="43056" x2="69191" y2="56944"/>
                        <a14:foregroundMark x1="75387" y1="40278" x2="75387" y2="55556"/>
                        <a14:foregroundMark x1="81928" y1="47222" x2="81239" y2="61111"/>
                        <a14:foregroundMark x1="87263" y1="43056" x2="87435" y2="59722"/>
                        <a14:foregroundMark x1="92943" y1="41667" x2="92943" y2="56944"/>
                        <a14:foregroundMark x1="26506" y1="40278" x2="25818" y2="62500"/>
                        <a14:backgroundMark x1="55766" y1="43056" x2="56971" y2="54167"/>
                        <a14:backgroundMark x1="82960" y1="47222" x2="82788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79" y="1578396"/>
            <a:ext cx="4438199" cy="5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187624" y="1988840"/>
            <a:ext cx="6768752" cy="2880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24" b="96386" l="478" r="93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535" y="1136968"/>
            <a:ext cx="2176303" cy="1297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8889" l="2065" r="98451">
                        <a14:foregroundMark x1="3270" y1="41667" x2="3270" y2="56944"/>
                        <a14:foregroundMark x1="9466" y1="41667" x2="9466" y2="59722"/>
                        <a14:foregroundMark x1="13253" y1="37500" x2="13081" y2="55556"/>
                        <a14:foregroundMark x1="18589" y1="40278" x2="18589" y2="56944"/>
                        <a14:foregroundMark x1="30637" y1="37500" x2="31153" y2="59722"/>
                        <a14:foregroundMark x1="37522" y1="44444" x2="37694" y2="56944"/>
                        <a14:foregroundMark x1="42513" y1="45833" x2="42513" y2="59722"/>
                        <a14:foregroundMark x1="49225" y1="41667" x2="49570" y2="58333"/>
                        <a14:foregroundMark x1="61274" y1="41667" x2="61274" y2="54167"/>
                        <a14:foregroundMark x1="69191" y1="43056" x2="69191" y2="56944"/>
                        <a14:foregroundMark x1="75387" y1="40278" x2="75387" y2="55556"/>
                        <a14:foregroundMark x1="81928" y1="47222" x2="81239" y2="61111"/>
                        <a14:foregroundMark x1="87263" y1="43056" x2="87435" y2="59722"/>
                        <a14:foregroundMark x1="92943" y1="41667" x2="92943" y2="56944"/>
                        <a14:foregroundMark x1="26506" y1="40278" x2="25818" y2="62500"/>
                        <a14:backgroundMark x1="55766" y1="43056" x2="56971" y2="54167"/>
                        <a14:backgroundMark x1="82960" y1="47222" x2="82788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38" y="1169177"/>
            <a:ext cx="2884122" cy="35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456" y="2276539"/>
            <a:ext cx="6364723" cy="11430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78787C"/>
                </a:solidFill>
                <a:latin typeface="Calibri"/>
                <a:cs typeface="Calibri"/>
              </a:defRPr>
            </a:lvl1pPr>
          </a:lstStyle>
          <a:p>
            <a:r>
              <a:rPr lang="lt-LT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7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837846" y="1276873"/>
            <a:ext cx="7493153" cy="47168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24" b="96386" l="478" r="93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535" y="456370"/>
            <a:ext cx="2176303" cy="1297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8889" l="2065" r="98451">
                        <a14:foregroundMark x1="3270" y1="41667" x2="3270" y2="56944"/>
                        <a14:foregroundMark x1="9466" y1="41667" x2="9466" y2="59722"/>
                        <a14:foregroundMark x1="13253" y1="37500" x2="13081" y2="55556"/>
                        <a14:foregroundMark x1="18589" y1="40278" x2="18589" y2="56944"/>
                        <a14:foregroundMark x1="30637" y1="37500" x2="31153" y2="59722"/>
                        <a14:foregroundMark x1="37522" y1="44444" x2="37694" y2="56944"/>
                        <a14:foregroundMark x1="42513" y1="45833" x2="42513" y2="59722"/>
                        <a14:foregroundMark x1="49225" y1="41667" x2="49570" y2="58333"/>
                        <a14:foregroundMark x1="61274" y1="41667" x2="61274" y2="54167"/>
                        <a14:foregroundMark x1="69191" y1="43056" x2="69191" y2="56944"/>
                        <a14:foregroundMark x1="75387" y1="40278" x2="75387" y2="55556"/>
                        <a14:foregroundMark x1="81928" y1="47222" x2="81239" y2="61111"/>
                        <a14:foregroundMark x1="87263" y1="43056" x2="87435" y2="59722"/>
                        <a14:foregroundMark x1="92943" y1="41667" x2="92943" y2="56944"/>
                        <a14:foregroundMark x1="26506" y1="40278" x2="25818" y2="62500"/>
                        <a14:backgroundMark x1="55766" y1="43056" x2="56971" y2="54167"/>
                        <a14:backgroundMark x1="82960" y1="47222" x2="82788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38" y="455824"/>
            <a:ext cx="2884122" cy="35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03" y="2005401"/>
            <a:ext cx="6364723" cy="11430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78787C"/>
                </a:solidFill>
                <a:latin typeface="Calibri"/>
                <a:cs typeface="Calibri"/>
              </a:defRPr>
            </a:lvl1pPr>
          </a:lstStyle>
          <a:p>
            <a:r>
              <a:rPr lang="lt-LT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9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97" b="100000" l="903" r="88939">
                        <a14:backgroundMark x1="59819" y1="94792" x2="61174" y2="98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087" y="6044619"/>
            <a:ext cx="1083635" cy="705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8889" l="2065" r="98451">
                        <a14:foregroundMark x1="3270" y1="41667" x2="3270" y2="56944"/>
                        <a14:foregroundMark x1="9466" y1="41667" x2="9466" y2="59722"/>
                        <a14:foregroundMark x1="13253" y1="37500" x2="13081" y2="55556"/>
                        <a14:foregroundMark x1="18589" y1="40278" x2="18589" y2="56944"/>
                        <a14:foregroundMark x1="30637" y1="37500" x2="31153" y2="59722"/>
                        <a14:foregroundMark x1="37522" y1="44444" x2="37694" y2="56944"/>
                        <a14:foregroundMark x1="42513" y1="45833" x2="42513" y2="59722"/>
                        <a14:foregroundMark x1="49225" y1="41667" x2="49570" y2="58333"/>
                        <a14:foregroundMark x1="61274" y1="41667" x2="61274" y2="54167"/>
                        <a14:foregroundMark x1="69191" y1="43056" x2="69191" y2="56944"/>
                        <a14:foregroundMark x1="75387" y1="40278" x2="75387" y2="55556"/>
                        <a14:foregroundMark x1="81928" y1="47222" x2="81239" y2="61111"/>
                        <a14:foregroundMark x1="87263" y1="43056" x2="87435" y2="59722"/>
                        <a14:foregroundMark x1="92943" y1="41667" x2="92943" y2="56944"/>
                        <a14:foregroundMark x1="26506" y1="40278" x2="25818" y2="62500"/>
                        <a14:backgroundMark x1="55766" y1="43056" x2="56971" y2="54167"/>
                        <a14:backgroundMark x1="82960" y1="47222" x2="82788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37312"/>
            <a:ext cx="2652014" cy="32815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69726" y="2604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78787C"/>
                </a:solidFill>
              </a:defRPr>
            </a:lvl1pPr>
          </a:lstStyle>
          <a:p>
            <a:r>
              <a:rPr lang="lt-L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C2331"/>
              </a:buCl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78787C"/>
              </a:buClr>
              <a:buFont typeface="Wingdings" charset="2"/>
              <a:buChar char="§"/>
              <a:defRPr sz="2000"/>
            </a:lvl3pPr>
            <a:lvl4pPr>
              <a:buClr>
                <a:srgbClr val="78787C"/>
              </a:buClr>
              <a:defRPr sz="1800"/>
            </a:lvl4pPr>
            <a:lvl5pPr marL="2057400" indent="-228600">
              <a:buClr>
                <a:srgbClr val="78787C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lt-LT" dirty="0"/>
              <a:t>Click to edit Master text styles</a:t>
            </a:r>
          </a:p>
          <a:p>
            <a:pPr lvl="1"/>
            <a:r>
              <a:rPr lang="lt-LT" dirty="0"/>
              <a:t>Second level</a:t>
            </a:r>
          </a:p>
          <a:p>
            <a:pPr lvl="2"/>
            <a:r>
              <a:rPr lang="lt-LT" dirty="0"/>
              <a:t>Third level</a:t>
            </a:r>
          </a:p>
          <a:p>
            <a:pPr lvl="3"/>
            <a:r>
              <a:rPr lang="lt-LT" dirty="0"/>
              <a:t>Fourth level</a:t>
            </a:r>
          </a:p>
          <a:p>
            <a:pPr lvl="4"/>
            <a:r>
              <a:rPr lang="lt-LT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39552" y="1988840"/>
            <a:ext cx="7920880" cy="40324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29456" r="9881" b="25077"/>
          <a:stretch/>
        </p:blipFill>
        <p:spPr>
          <a:xfrm>
            <a:off x="625960" y="2453102"/>
            <a:ext cx="7762464" cy="3064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97" b="100000" l="903" r="88939">
                        <a14:backgroundMark x1="59819" y1="94792" x2="61174" y2="98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630628"/>
            <a:ext cx="2307771" cy="1502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403648" y="16096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>
                <a:solidFill>
                  <a:srgbClr val="78787C"/>
                </a:solidFill>
              </a:rPr>
              <a:t>Partneri </a:t>
            </a:r>
            <a:endParaRPr lang="lv-LV" sz="2800" b="1" dirty="0">
              <a:solidFill>
                <a:srgbClr val="78787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3" b="88889" l="2065" r="98451">
                        <a14:foregroundMark x1="3270" y1="41667" x2="3270" y2="56944"/>
                        <a14:foregroundMark x1="9466" y1="41667" x2="9466" y2="59722"/>
                        <a14:foregroundMark x1="13253" y1="37500" x2="13081" y2="55556"/>
                        <a14:foregroundMark x1="18589" y1="40278" x2="18589" y2="56944"/>
                        <a14:foregroundMark x1="30637" y1="37500" x2="31153" y2="59722"/>
                        <a14:foregroundMark x1="37522" y1="44444" x2="37694" y2="56944"/>
                        <a14:foregroundMark x1="42513" y1="45833" x2="42513" y2="59722"/>
                        <a14:foregroundMark x1="49225" y1="41667" x2="49570" y2="58333"/>
                        <a14:foregroundMark x1="61274" y1="41667" x2="61274" y2="54167"/>
                        <a14:foregroundMark x1="69191" y1="43056" x2="69191" y2="56944"/>
                        <a14:foregroundMark x1="75387" y1="40278" x2="75387" y2="55556"/>
                        <a14:foregroundMark x1="81928" y1="47222" x2="81239" y2="61111"/>
                        <a14:foregroundMark x1="87263" y1="43056" x2="87435" y2="59722"/>
                        <a14:foregroundMark x1="92943" y1="41667" x2="92943" y2="56944"/>
                        <a14:foregroundMark x1="26506" y1="40278" x2="25818" y2="62500"/>
                        <a14:backgroundMark x1="55766" y1="43056" x2="56971" y2="54167"/>
                        <a14:backgroundMark x1="82960" y1="47222" x2="82788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38" y="980728"/>
            <a:ext cx="2884122" cy="35687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5912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93293"/>
            <a:ext cx="542092" cy="3919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9552" y="6165304"/>
            <a:ext cx="0" cy="59522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15616" y="623731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/>
              <a:t>Projektu "Baltijas </a:t>
            </a:r>
            <a:r>
              <a:rPr lang="lv-LV" sz="800" dirty="0" err="1"/>
              <a:t>pilotpasākumi</a:t>
            </a:r>
            <a:r>
              <a:rPr lang="lv-LV" sz="800" dirty="0"/>
              <a:t> bīstamo ķīmisko vielu emisiju samazināšanai, izmantojot aizvietošanu un resursu efektivitāti" (LIFE </a:t>
            </a:r>
            <a:r>
              <a:rPr lang="lv-LV" sz="800" dirty="0" err="1"/>
              <a:t>Fit</a:t>
            </a:r>
            <a:r>
              <a:rPr lang="lv-LV" sz="800" dirty="0"/>
              <a:t> </a:t>
            </a:r>
            <a:r>
              <a:rPr lang="lv-LV" sz="800" dirty="0" err="1"/>
              <a:t>for</a:t>
            </a:r>
            <a:r>
              <a:rPr lang="lv-LV" sz="800" dirty="0"/>
              <a:t> REACH, Projekta Nr. LIFE14 ENV/LV/000174) līdzfinansē Eiropas Savienības LIFE programma un Latvijas vides aizsardzības fonda administrācija.</a:t>
            </a:r>
            <a:endParaRPr lang="en-US" sz="75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6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Cik "zaļš" ir "zaļais"? </a:t>
            </a:r>
            <a:br>
              <a:rPr lang="lv-LV" dirty="0"/>
            </a:br>
            <a:r>
              <a:rPr lang="lv-LV" sz="2400" dirty="0"/>
              <a:t>Kā informēt klientus un patērētājus?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5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50B2BAA-C4F9-4787-8DE7-7369DD88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Atvieglo videi draudzīgu preču izvēli: </a:t>
            </a:r>
          </a:p>
        </p:txBody>
      </p:sp>
      <p:pic>
        <p:nvPicPr>
          <p:cNvPr id="4" name="Picture 2" descr="W:\Фото\2018\EG app\BEDD473C-BAC3-401B-A11D-5FEFA9AC9DD9.jpg">
            <a:extLst>
              <a:ext uri="{FF2B5EF4-FFF2-40B4-BE49-F238E27FC236}">
                <a16:creationId xmlns:a16="http://schemas.microsoft.com/office/drawing/2014/main" id="{F5BE165B-993A-43EF-9810-265716166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2656"/>
          <a:stretch/>
        </p:blipFill>
        <p:spPr bwMode="auto">
          <a:xfrm>
            <a:off x="1072343" y="1629295"/>
            <a:ext cx="1797393" cy="17997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W:\Фото\2018\EG app\E4F34015-AE0A-48C7-A2D3-F82FED23AEC7.jpg">
            <a:extLst>
              <a:ext uri="{FF2B5EF4-FFF2-40B4-BE49-F238E27FC236}">
                <a16:creationId xmlns:a16="http://schemas.microsoft.com/office/drawing/2014/main" id="{20CC0675-FEAC-46BD-9C8C-749D1406B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2656"/>
          <a:stretch/>
        </p:blipFill>
        <p:spPr bwMode="auto">
          <a:xfrm>
            <a:off x="3660520" y="2529147"/>
            <a:ext cx="2046479" cy="20464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F2CA8903-BEBC-4874-83FC-239AAC3A27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27" b="10823"/>
          <a:stretch/>
        </p:blipFill>
        <p:spPr>
          <a:xfrm>
            <a:off x="6497783" y="1875238"/>
            <a:ext cx="2046480" cy="2046480"/>
          </a:xfrm>
          <a:prstGeom prst="ellipse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9B4B929C-0DAA-4EB8-A382-066491B82090}"/>
              </a:ext>
            </a:extLst>
          </p:cNvPr>
          <p:cNvSpPr/>
          <p:nvPr/>
        </p:nvSpPr>
        <p:spPr>
          <a:xfrm>
            <a:off x="955337" y="3552386"/>
            <a:ext cx="2046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lv-LV" sz="2400" dirty="0" err="1"/>
              <a:t>kaneris</a:t>
            </a:r>
            <a:r>
              <a:rPr lang="lv-LV" sz="2400" dirty="0"/>
              <a:t> ekomarķējuma atpazīšanai</a:t>
            </a:r>
            <a:endParaRPr lang="ru-RU" sz="2400" dirty="0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BAF920A5-36AF-4E2D-A1AE-B24C9589D540}"/>
              </a:ext>
            </a:extLst>
          </p:cNvPr>
          <p:cNvSpPr/>
          <p:nvPr/>
        </p:nvSpPr>
        <p:spPr>
          <a:xfrm>
            <a:off x="3573019" y="4719197"/>
            <a:ext cx="222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/>
              <a:t>Informācija par ekomarķējumu</a:t>
            </a:r>
            <a:endParaRPr lang="ru-RU" sz="2400" dirty="0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2C5934D-8124-4035-BAFB-8EE93092FE7E}"/>
              </a:ext>
            </a:extLst>
          </p:cNvPr>
          <p:cNvSpPr/>
          <p:nvPr/>
        </p:nvSpPr>
        <p:spPr>
          <a:xfrm>
            <a:off x="6542742" y="3921718"/>
            <a:ext cx="2046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/>
              <a:t>Ekomarķējumu datubāze</a:t>
            </a:r>
          </a:p>
        </p:txBody>
      </p:sp>
    </p:spTree>
    <p:extLst>
      <p:ext uri="{BB962C8B-B14F-4D97-AF65-F5344CB8AC3E}">
        <p14:creationId xmlns:p14="http://schemas.microsoft.com/office/powerpoint/2010/main" val="54100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663C091-10BA-4B5A-9C9C-17CA0888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Ekomarķējums ražotājiem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2656F0B-5D01-4E1D-B6B6-F55027030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Lai izvēlētos piemērotāko ekomarķējuma zīmi jūsu produktam, ir svarīgi: </a:t>
            </a:r>
          </a:p>
          <a:p>
            <a:r>
              <a:rPr lang="lv-LV" dirty="0"/>
              <a:t>kādas ekomarķējuma zīmes ir pieejamas jūs interesējošo produktu grupai; </a:t>
            </a:r>
          </a:p>
          <a:p>
            <a:r>
              <a:rPr lang="lv-LV" dirty="0"/>
              <a:t>šīs zīmes atpazīstamība tirgū;  </a:t>
            </a:r>
          </a:p>
          <a:p>
            <a:r>
              <a:rPr lang="lv-LV" dirty="0"/>
              <a:t>vai spējat izpildīt zīmes prasības un nepieciešamie uzlabojumi, lai tās ievērotu; </a:t>
            </a:r>
          </a:p>
          <a:p>
            <a:r>
              <a:rPr lang="lv-LV" dirty="0"/>
              <a:t>ar sertifikāciju saistītās izmaksas.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484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10ADAA-E261-4467-8C85-6D6291E6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4 principi korektu vides paziņojumu izstrādei: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6EC16CF-3795-4536-BCBF-2C9D50B1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lv-LV" b="1" dirty="0"/>
              <a:t>Produkta dzīves cikls un nozīmīgākās ietekmes uz vidi;</a:t>
            </a:r>
          </a:p>
          <a:p>
            <a:pPr marL="514350" indent="-514350">
              <a:buAutoNum type="arabicPeriod"/>
            </a:pPr>
            <a:r>
              <a:rPr lang="lv-LV" b="1" dirty="0"/>
              <a:t>Vides paziņojumu saturs – uzticams un nepārprotams;</a:t>
            </a:r>
          </a:p>
          <a:p>
            <a:pPr marL="514350" indent="-514350">
              <a:buFont typeface="Arial"/>
              <a:buAutoNum type="arabicPeriod"/>
            </a:pPr>
            <a:r>
              <a:rPr lang="lv-LV" b="1" dirty="0"/>
              <a:t>Simbolu un logo izmantošana</a:t>
            </a:r>
            <a:endParaRPr lang="lv-LV" dirty="0"/>
          </a:p>
          <a:p>
            <a:pPr marL="514350" indent="-514350">
              <a:buFont typeface="Arial"/>
              <a:buAutoNum type="arabicPeriod"/>
            </a:pPr>
            <a:r>
              <a:rPr lang="lv-LV" b="1" dirty="0"/>
              <a:t>Paziņojumi ir pierādāmi 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1994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6085DB9-B919-4549-8236-631F8E6A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Produkta dzīves cikls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175A455-3F10-4867-AF40-8C7389DE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Izstrādājot vides paziņojumu, jāņem vērā produkta būtiskākās ietekmes uz vidi visā dzīves ciklā, tostarp piegādes ķēdē. </a:t>
            </a:r>
          </a:p>
          <a:p>
            <a:r>
              <a:rPr lang="lv-LV" dirty="0"/>
              <a:t>Vides paziņojumam ir jāattiecas uz </a:t>
            </a:r>
            <a:r>
              <a:rPr lang="lv-LV" b="1" dirty="0"/>
              <a:t>būtiskiem aspektiem </a:t>
            </a:r>
            <a:r>
              <a:rPr lang="lv-LV" dirty="0"/>
              <a:t>attiecībā uz produkta ietekmi uz vidi.</a:t>
            </a:r>
          </a:p>
          <a:p>
            <a:r>
              <a:rPr lang="lv-LV" dirty="0"/>
              <a:t>Piemēram, tīrīšanas līdzekļiem galvenās ietekmes ir izmantoto sastāvdaļu un izejvielu daudzumi, iepakojums, patērētā enerģija un ūdens.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441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2C43B6B3-F637-400E-B53D-CA220EEDE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92418"/>
              </p:ext>
            </p:extLst>
          </p:nvPr>
        </p:nvGraphicFramePr>
        <p:xfrm>
          <a:off x="457200" y="176784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6188362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69468682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r>
                        <a:rPr lang="lv-LV" dirty="0"/>
                        <a:t>Labs piemērs…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Maldinošs..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70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 produkta iepakojuma ir norāde par  jaunu sastāvdaļu veļas mazgāšanas līdzeklī, kas palīdz izmazgāt veļu 40 grādos.</a:t>
                      </a:r>
                      <a:r>
                        <a:rPr lang="lv-LV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 iepakojuma ir ieteikums mazgājot izmantot zemu temperatūru. </a:t>
                      </a:r>
                      <a:endParaRPr lang="lv-LV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Uzlabojot energoefektivitāti produkta ražošanas procesā par 5%, ražotājs norāda, ka produkts ir “videi draudzīgs”. 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3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1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3D5BE4C-2DEC-458A-8DF0-9C2C8A69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Vides paziņojumu saturs – uzticams un nepārprotams 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1B0DD1E-9D25-4A83-A0F4-1E672400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Izvairieties no </a:t>
            </a:r>
            <a:r>
              <a:rPr lang="lv-LV" b="1" dirty="0"/>
              <a:t>neskaidriem vai pārāk plašiem apgalvojumiem</a:t>
            </a:r>
            <a:r>
              <a:rPr lang="lv-LV" dirty="0"/>
              <a:t>, tādiem kā “videi draudzīgs”, “zaļš”, “dabas draugs”, “ekoloģisks”, “ilgtspējīgs”, “videi labvēlīgs”, „klimatam draudzīgs”. Šādus apgalvojumus grūti vai gandrīz neiespējami pamatot.</a:t>
            </a:r>
          </a:p>
          <a:p>
            <a:r>
              <a:rPr lang="lv-LV" dirty="0"/>
              <a:t>Jābūt skaidram, </a:t>
            </a:r>
            <a:r>
              <a:rPr lang="lv-LV" b="1" dirty="0"/>
              <a:t>uz ko attiecas</a:t>
            </a:r>
            <a:r>
              <a:rPr lang="lv-LV" dirty="0"/>
              <a:t> vides paziņojums, piemēram, uz produkta sastāvu, vai iepakojumu. Ja uzņēmums ražo vairākus produktus, jābūt skaidram uz kuriem produktiem attiecas vides paziņojums.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4206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B93FF3D-EF3D-4100-8559-88E189AC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F512E5C2-95D0-461B-AACE-7F1A429A5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395689"/>
              </p:ext>
            </p:extLst>
          </p:nvPr>
        </p:nvGraphicFramePr>
        <p:xfrm>
          <a:off x="457200" y="176784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6188362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69468682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r>
                        <a:rPr lang="lv-LV" dirty="0"/>
                        <a:t>Labs piemērs…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Maldinošs…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70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vairākiem uzņēmumā ražotajiem produktiem, atsevišķai produktu līnijai ir samazināta ietekme uz vidi.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lv-LV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Mūsu ražotā produkcija ir videi draudzīga”, ja uzņēmums ir sertificējis tikai vienu vai dažus produktus.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3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72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549FCD-5F68-4179-A780-4D32CF3E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Vides paziņojumu saturs – uzticams un nepārprotams II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D42654D-DB1B-498D-93CC-1AF26689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Nevajadzētu pretnostatīt </a:t>
            </a:r>
            <a:r>
              <a:rPr lang="lv-LV" b="1" dirty="0"/>
              <a:t>terminu “dabisks” un “mākslīgs” izmantošanu</a:t>
            </a:r>
            <a:r>
              <a:rPr lang="lv-LV" dirty="0"/>
              <a:t>. Vielas, kas iegūtas no dabīgiem avotiem, bet kuras ir ķīmiski pārveidotas, kā tas parasti notiek vairumā gadījumu, nevajadzētu raksturot kā “dabīgas”.</a:t>
            </a:r>
          </a:p>
          <a:p>
            <a:endParaRPr lang="lv-LV" dirty="0"/>
          </a:p>
        </p:txBody>
      </p:sp>
      <p:graphicFrame>
        <p:nvGraphicFramePr>
          <p:cNvPr id="5" name="Tabula 5">
            <a:extLst>
              <a:ext uri="{FF2B5EF4-FFF2-40B4-BE49-F238E27FC236}">
                <a16:creationId xmlns:a16="http://schemas.microsoft.com/office/drawing/2014/main" id="{36CD6236-AA7D-46C2-9158-B016CCA92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47543"/>
              </p:ext>
            </p:extLst>
          </p:nvPr>
        </p:nvGraphicFramePr>
        <p:xfrm>
          <a:off x="904240" y="3863181"/>
          <a:ext cx="753872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307">
                  <a:extLst>
                    <a:ext uri="{9D8B030D-6E8A-4147-A177-3AD203B41FA5}">
                      <a16:colId xmlns:a16="http://schemas.microsoft.com/office/drawing/2014/main" val="3411645909"/>
                    </a:ext>
                  </a:extLst>
                </a:gridCol>
                <a:gridCol w="3905413">
                  <a:extLst>
                    <a:ext uri="{9D8B030D-6E8A-4147-A177-3AD203B41FA5}">
                      <a16:colId xmlns:a16="http://schemas.microsoft.com/office/drawing/2014/main" val="590026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Labs piemērs…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Maldinošs…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Nesatur smaržvielas, krāsvielas un fosfātus.</a:t>
                      </a:r>
                    </a:p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Produktos nav agresīvas ķīmijas, bet ir drošas, augu izcelsmes sastāvdaļas, kas ir nekaitīgas elpceļiem un ādai” </a:t>
                      </a:r>
                      <a:r>
                        <a:rPr lang="lv-LV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Arī augu izcelsmes sastāvdaļas var būt toksiskas un kairinošas.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3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8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13A4C71-C6E1-44E2-8675-AF34BF13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Simbolu un logo izmantošana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3B974F2-3010-455B-851C-62C7B1DE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Nedrīkst būt kļūdaini un radīt nepareizu interpretāciju. </a:t>
            </a:r>
          </a:p>
          <a:p>
            <a:r>
              <a:rPr lang="lv-LV" dirty="0"/>
              <a:t>Paziņojumi, kuros tiek izmantoti dabas simboli (lapas, koki, dzīvnieki) var radīt maldinošu iespaidu par preces vides priekšrocībām, ja tam nav objektīva pamatojuma.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785BE16-4124-45EF-83A2-B6FC2884C0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04946"/>
            <a:ext cx="1930400" cy="2121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41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8EDEEF-94A8-4AA5-A610-172EC329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Paziņojumi ir pierādāmi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79E8EB2-CC9B-4124-909D-38E17A3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Ir jāspēj pierādīt vides paziņojuma patiesumu ar neatkarīgiem, pārbaudāmiem un vispārēji atzītiem pierādījumiem, kas atbilst jaunākajām zinātniskajām atziņām un pētījuma metodēm. </a:t>
            </a:r>
          </a:p>
        </p:txBody>
      </p:sp>
    </p:spTree>
    <p:extLst>
      <p:ext uri="{BB962C8B-B14F-4D97-AF65-F5344CB8AC3E}">
        <p14:creationId xmlns:p14="http://schemas.microsoft.com/office/powerpoint/2010/main" val="193611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v-LV" dirty="0"/>
              <a:t>Kas ir «zaļš» produkts? 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r>
              <a:rPr lang="lv-LV" dirty="0"/>
              <a:t>Kas ir «zaļš» produkts? 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9F5CEB2-93AF-4200-92AD-C9360FBB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55920" cy="4525963"/>
          </a:xfrm>
        </p:spPr>
        <p:txBody>
          <a:bodyPr/>
          <a:lstStyle/>
          <a:p>
            <a:r>
              <a:rPr lang="lv-LV" dirty="0"/>
              <a:t>Pieaug ekoloģisko produktu pārdošanas apjomi.</a:t>
            </a:r>
          </a:p>
          <a:p>
            <a:r>
              <a:rPr lang="lv-LV" dirty="0"/>
              <a:t>Aizvien biežāk mārketinga materiālos tiek norādītas produkta vides priekšrocības. </a:t>
            </a:r>
          </a:p>
          <a:p>
            <a:r>
              <a:rPr lang="lv-LV" dirty="0"/>
              <a:t>Kā pircējs var zināt, vai informācija ir patiesa?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B73C393-8F75-44F0-AA4A-7B4978DEA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1" t="29074" b="5478"/>
          <a:stretch/>
        </p:blipFill>
        <p:spPr>
          <a:xfrm>
            <a:off x="5232400" y="1122680"/>
            <a:ext cx="3794862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52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268E7C-7DBC-4D7D-91A7-938E50B4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ISO standarts 14021:2016 “Vides marķējumi un deklarācijas - Vides </a:t>
            </a:r>
            <a:r>
              <a:rPr lang="lv-LV" dirty="0" err="1"/>
              <a:t>pašdeklarēšana</a:t>
            </a:r>
            <a:r>
              <a:rPr lang="lv-LV" dirty="0"/>
              <a:t>”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23930AC-8DBB-450E-97E4-5E39F8CE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Sniegts vispārīgo prasību saraksts, kas jāievēro, lietojot standartu.</a:t>
            </a:r>
          </a:p>
          <a:p>
            <a:r>
              <a:rPr lang="lv-LV" dirty="0"/>
              <a:t>Ietverti nosacījumi biežāk izmantotajiem vides paziņojumiem (piemēram, </a:t>
            </a:r>
            <a:r>
              <a:rPr lang="lv-LV" dirty="0" err="1"/>
              <a:t>degradabls</a:t>
            </a:r>
            <a:r>
              <a:rPr lang="lv-LV" dirty="0"/>
              <a:t>, pārstrādājams, u.c.). </a:t>
            </a:r>
          </a:p>
          <a:p>
            <a:r>
              <a:rPr lang="lv-LV" dirty="0"/>
              <a:t>Ietverta novērtēšanas un verifikācijas metodoloģija </a:t>
            </a:r>
            <a:r>
              <a:rPr lang="lv-LV" dirty="0" err="1"/>
              <a:t>pašdeklarētām</a:t>
            </a:r>
            <a:r>
              <a:rPr lang="lv-LV" dirty="0"/>
              <a:t> vides norādēm.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7710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A046D52-9D9A-4A3E-A802-C74FF567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Paldies!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DD699CD-6DEA-4AEA-A981-F4FE116C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/>
              <a:t>Ilze Neimane</a:t>
            </a:r>
          </a:p>
          <a:p>
            <a:pPr marL="0" indent="0">
              <a:buNone/>
            </a:pPr>
            <a:r>
              <a:rPr lang="lv-LV" dirty="0"/>
              <a:t>Biedrība «</a:t>
            </a:r>
            <a:r>
              <a:rPr lang="lv-LV" dirty="0" err="1"/>
              <a:t>Ekodizaina</a:t>
            </a:r>
            <a:r>
              <a:rPr lang="lv-LV" dirty="0"/>
              <a:t> kompetences centrs»</a:t>
            </a:r>
          </a:p>
          <a:p>
            <a:pPr marL="0" indent="0">
              <a:buNone/>
            </a:pPr>
            <a:r>
              <a:rPr lang="lv-LV" dirty="0"/>
              <a:t>ilze.neimane@ekodizains.org</a:t>
            </a:r>
          </a:p>
        </p:txBody>
      </p:sp>
    </p:spTree>
    <p:extLst>
      <p:ext uri="{BB962C8B-B14F-4D97-AF65-F5344CB8AC3E}">
        <p14:creationId xmlns:p14="http://schemas.microsoft.com/office/powerpoint/2010/main" val="288100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E46B16D-B100-4827-9471-4D3B5032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 uz etiķetes?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0A76437-FF8E-4C6B-96E0-66193063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B008E70-2A1D-4E11-9B7A-3425604B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497923"/>
            <a:ext cx="6573520" cy="4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1F00826-97DA-4FFC-872E-E221699A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Produkta sastāvs? 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B82EF1DF-F4AC-457A-9077-DD7D2DABC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487" y="1805781"/>
            <a:ext cx="74390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>
            <a:extLst>
              <a:ext uri="{FF2B5EF4-FFF2-40B4-BE49-F238E27FC236}">
                <a16:creationId xmlns:a16="http://schemas.microsoft.com/office/drawing/2014/main" id="{6FAF1CBD-0492-4D67-B3DE-6D3C623F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Produkta dzīves cikls</a:t>
            </a:r>
          </a:p>
        </p:txBody>
      </p:sp>
      <p:pic>
        <p:nvPicPr>
          <p:cNvPr id="8" name="Satura vietturis 7">
            <a:extLst>
              <a:ext uri="{FF2B5EF4-FFF2-40B4-BE49-F238E27FC236}">
                <a16:creationId xmlns:a16="http://schemas.microsoft.com/office/drawing/2014/main" id="{D9999101-65EB-4217-8C3A-18A0D512E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319" y="1346518"/>
            <a:ext cx="64013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Uzticams ekomarķējums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dirty="0"/>
              <a:t>Marķējums, kas norāda produkta vides priekšrocības salīdzinot ar citiem līdzīgiem produktiem, ņemot vērā produkta ietekmi uz vidi visā tā dzīves ciklā: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Marķējuma īpašnieks ir no ražotāja </a:t>
            </a:r>
            <a:r>
              <a:rPr lang="lv-LV" b="1" dirty="0"/>
              <a:t>neatkarīga organizācija</a:t>
            </a:r>
            <a:r>
              <a:rPr lang="lv-LV" dirty="0"/>
              <a:t>, to piešķir ja produkts atbilst noteiktiem kritērijiem.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Kritērijos ir ietvertas būtiskākās ietekmes visā produktu </a:t>
            </a:r>
            <a:r>
              <a:rPr lang="lv-LV" dirty="0" err="1"/>
              <a:t>dzīves</a:t>
            </a:r>
            <a:r>
              <a:rPr lang="lv-LV" dirty="0"/>
              <a:t> ciklā - no resursu ieguves, </a:t>
            </a:r>
            <a:r>
              <a:rPr lang="lv-LV" dirty="0" err="1"/>
              <a:t>ražošanas</a:t>
            </a:r>
            <a:r>
              <a:rPr lang="lv-LV" dirty="0"/>
              <a:t>, </a:t>
            </a:r>
            <a:r>
              <a:rPr lang="lv-LV" dirty="0" err="1"/>
              <a:t>izplatīšanas</a:t>
            </a:r>
            <a:r>
              <a:rPr lang="lv-LV" dirty="0"/>
              <a:t>, </a:t>
            </a:r>
            <a:r>
              <a:rPr lang="lv-LV" dirty="0" err="1"/>
              <a:t>izmantošanas</a:t>
            </a:r>
            <a:r>
              <a:rPr lang="lv-LV" dirty="0"/>
              <a:t> līdz atkritumu </a:t>
            </a:r>
            <a:r>
              <a:rPr lang="lv-LV" dirty="0" err="1"/>
              <a:t>apglabāšanai</a:t>
            </a:r>
            <a:r>
              <a:rPr lang="lv-LV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Kritēriji ir </a:t>
            </a:r>
            <a:r>
              <a:rPr lang="lv-LV" b="1" dirty="0"/>
              <a:t>pieejami</a:t>
            </a:r>
            <a:r>
              <a:rPr lang="lv-LV" dirty="0"/>
              <a:t> un ikviens var ar tiem iepazīties un kritēriju izstrādes process ir </a:t>
            </a:r>
            <a:r>
              <a:rPr lang="lv-LV" b="1" dirty="0"/>
              <a:t>caurskatāms</a:t>
            </a:r>
            <a:r>
              <a:rPr lang="lv-LV" dirty="0"/>
              <a:t>, iesaistot nevalstiskās organizācijas un izmantojot zinātniskas metodes.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Atbilstību kritērijiem produkta pārbauda marķējuma īpašnieks vai neatkarīgs auditors. </a:t>
            </a:r>
          </a:p>
          <a:p>
            <a:pPr marL="0" indent="0">
              <a:buNone/>
            </a:pPr>
            <a:r>
              <a:rPr lang="en-US" dirty="0" err="1"/>
              <a:t>Labo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nosaka</a:t>
            </a:r>
            <a:r>
              <a:rPr lang="en-US" dirty="0"/>
              <a:t> </a:t>
            </a:r>
            <a:r>
              <a:rPr lang="en-US" dirty="0" err="1"/>
              <a:t>starptautiskais</a:t>
            </a:r>
            <a:r>
              <a:rPr lang="en-US" dirty="0"/>
              <a:t> ISO </a:t>
            </a:r>
            <a:r>
              <a:rPr lang="en-US" dirty="0" err="1"/>
              <a:t>standarts</a:t>
            </a:r>
            <a:r>
              <a:rPr lang="en-US" dirty="0"/>
              <a:t> 14024</a:t>
            </a:r>
          </a:p>
        </p:txBody>
      </p:sp>
    </p:spTree>
    <p:extLst>
      <p:ext uri="{BB962C8B-B14F-4D97-AF65-F5344CB8AC3E}">
        <p14:creationId xmlns:p14="http://schemas.microsoft.com/office/powerpoint/2010/main" val="9235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Biežāk sastopamie ekomarķējumi Latvijā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 descr="P:\Norden\Logos\bra_mijoval_sv_3.jpg">
            <a:extLst>
              <a:ext uri="{FF2B5EF4-FFF2-40B4-BE49-F238E27FC236}">
                <a16:creationId xmlns:a16="http://schemas.microsoft.com/office/drawing/2014/main" id="{4E2DCD83-AA3F-4A97-ACF8-7ADE81F7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73" y="2676789"/>
            <a:ext cx="1394316" cy="139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ordic Swan">
            <a:extLst>
              <a:ext uri="{FF2B5EF4-FFF2-40B4-BE49-F238E27FC236}">
                <a16:creationId xmlns:a16="http://schemas.microsoft.com/office/drawing/2014/main" id="{C04A4021-B66F-4ED3-803F-227A5ECD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98" y="2590693"/>
            <a:ext cx="1378528" cy="15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lue Angel">
            <a:extLst>
              <a:ext uri="{FF2B5EF4-FFF2-40B4-BE49-F238E27FC236}">
                <a16:creationId xmlns:a16="http://schemas.microsoft.com/office/drawing/2014/main" id="{62C9F727-D345-43C1-B650-F5E829B3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09" y="2464588"/>
            <a:ext cx="1736156" cy="18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flowerlogo">
            <a:extLst>
              <a:ext uri="{FF2B5EF4-FFF2-40B4-BE49-F238E27FC236}">
                <a16:creationId xmlns:a16="http://schemas.microsoft.com/office/drawing/2014/main" id="{F8CA27DC-8350-4077-ABE4-7CFBC03A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1" y="2555194"/>
            <a:ext cx="1637505" cy="16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6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B2CA53-5B2A-468C-9EB2-FBD0E646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Kaitīgas ķīmiskas vielas un ekomarķējums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29B2314-47D5-4A49-92BA-321E142D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Nepieļaut kaitīgu ķīmisko vielu izplūdi dabā un klātbūtni produktā ir viens no svarīgiem ekomarķējuma mērķiem. </a:t>
            </a:r>
          </a:p>
          <a:p>
            <a:r>
              <a:rPr lang="lv-LV" dirty="0"/>
              <a:t>Patērētāji un pat eksperti neorientējas visos ķīmisko vielu nosaukumos un bīstamībā: ekomarķējuma eksperti strādā viņu vietā, novērtē ražošanas apstākļus un sastāvu, un līdz minimumam samazina kaitīgo vielu saturu.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542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B973F76-8667-4A7B-B26E-8296B8F2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Mobilā aplikācija «Ekomarķējumu gids» 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29ADDFDD-4B2A-41C4-9012-4621C630E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922" y="2070860"/>
            <a:ext cx="3774156" cy="2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780</Words>
  <Application>Microsoft Office PowerPoint</Application>
  <PresentationFormat>Slaidrāde ekrānā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Cik "zaļš" ir "zaļais"?  Kā informēt klientus un patērētājus? </vt:lpstr>
      <vt:lpstr>Kas ir «zaļš» produkts?     Kas ir «zaļš» produkts?    </vt:lpstr>
      <vt:lpstr>Informācija uz etiķetes? </vt:lpstr>
      <vt:lpstr>Produkta sastāvs? </vt:lpstr>
      <vt:lpstr>Produkta dzīves cikls</vt:lpstr>
      <vt:lpstr>Uzticams ekomarķējums</vt:lpstr>
      <vt:lpstr>Biežāk sastopamie ekomarķējumi Latvijā</vt:lpstr>
      <vt:lpstr>Kaitīgas ķīmiskas vielas un ekomarķējums</vt:lpstr>
      <vt:lpstr>Mobilā aplikācija «Ekomarķējumu gids» </vt:lpstr>
      <vt:lpstr>Atvieglo videi draudzīgu preču izvēli: </vt:lpstr>
      <vt:lpstr>Ekomarķējums ražotājiem</vt:lpstr>
      <vt:lpstr>4 principi korektu vides paziņojumu izstrādei: </vt:lpstr>
      <vt:lpstr>Produkta dzīves cikls</vt:lpstr>
      <vt:lpstr>PowerPoint prezentācija</vt:lpstr>
      <vt:lpstr>Vides paziņojumu saturs – uzticams un nepārprotams I</vt:lpstr>
      <vt:lpstr>PowerPoint prezentācija</vt:lpstr>
      <vt:lpstr>Vides paziņojumu saturs – uzticams un nepārprotams II</vt:lpstr>
      <vt:lpstr>Simbolu un logo izmantošana</vt:lpstr>
      <vt:lpstr>Paziņojumi ir pierādāmi </vt:lpstr>
      <vt:lpstr>ISO standarts 14021:2016 “Vides marķējumi un deklarācijas - Vides pašdeklarēšana”</vt:lpstr>
      <vt:lpstr>Paldies! </vt:lpstr>
      <vt:lpstr>PowerPoint prezentācija</vt:lpstr>
    </vt:vector>
  </TitlesOfParts>
  <Company>Baltijos Aplinkos Forumas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Norvaisaite</dc:creator>
  <cp:lastModifiedBy>Ilze Neimane</cp:lastModifiedBy>
  <cp:revision>23</cp:revision>
  <dcterms:created xsi:type="dcterms:W3CDTF">2016-07-18T13:07:10Z</dcterms:created>
  <dcterms:modified xsi:type="dcterms:W3CDTF">2019-09-26T18:54:35Z</dcterms:modified>
</cp:coreProperties>
</file>